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676" r:id="rId4"/>
    <p:sldId id="635" r:id="rId5"/>
    <p:sldId id="626" r:id="rId6"/>
    <p:sldId id="627" r:id="rId7"/>
    <p:sldId id="634" r:id="rId8"/>
    <p:sldId id="642" r:id="rId9"/>
    <p:sldId id="649" r:id="rId10"/>
    <p:sldId id="656" r:id="rId11"/>
    <p:sldId id="657" r:id="rId12"/>
    <p:sldId id="659" r:id="rId13"/>
    <p:sldId id="299" r:id="rId14"/>
    <p:sldId id="451" r:id="rId15"/>
    <p:sldId id="665" r:id="rId16"/>
    <p:sldId id="644" r:id="rId17"/>
    <p:sldId id="645" r:id="rId18"/>
    <p:sldId id="646" r:id="rId19"/>
    <p:sldId id="667" r:id="rId20"/>
    <p:sldId id="668" r:id="rId21"/>
    <p:sldId id="666" r:id="rId22"/>
    <p:sldId id="669" r:id="rId23"/>
    <p:sldId id="671" r:id="rId24"/>
    <p:sldId id="647" r:id="rId25"/>
    <p:sldId id="672" r:id="rId26"/>
    <p:sldId id="670" r:id="rId27"/>
    <p:sldId id="675" r:id="rId28"/>
    <p:sldId id="673" r:id="rId29"/>
    <p:sldId id="648" r:id="rId30"/>
    <p:sldId id="677" r:id="rId31"/>
    <p:sldId id="678" r:id="rId32"/>
    <p:sldId id="679" r:id="rId33"/>
    <p:sldId id="684" r:id="rId34"/>
    <p:sldId id="680" r:id="rId35"/>
    <p:sldId id="683" r:id="rId36"/>
    <p:sldId id="681" r:id="rId37"/>
    <p:sldId id="685" r:id="rId38"/>
    <p:sldId id="682" r:id="rId39"/>
    <p:sldId id="686" r:id="rId40"/>
    <p:sldId id="694" r:id="rId41"/>
    <p:sldId id="687" r:id="rId42"/>
    <p:sldId id="690" r:id="rId43"/>
    <p:sldId id="691" r:id="rId44"/>
    <p:sldId id="692" r:id="rId45"/>
    <p:sldId id="693" r:id="rId46"/>
    <p:sldId id="709" r:id="rId47"/>
    <p:sldId id="695" r:id="rId48"/>
    <p:sldId id="689" r:id="rId49"/>
    <p:sldId id="697" r:id="rId50"/>
    <p:sldId id="698" r:id="rId51"/>
    <p:sldId id="699" r:id="rId52"/>
    <p:sldId id="700" r:id="rId53"/>
    <p:sldId id="701" r:id="rId54"/>
    <p:sldId id="702" r:id="rId55"/>
    <p:sldId id="703" r:id="rId56"/>
    <p:sldId id="704" r:id="rId57"/>
    <p:sldId id="705" r:id="rId58"/>
    <p:sldId id="706" r:id="rId59"/>
    <p:sldId id="707" r:id="rId60"/>
    <p:sldId id="708" r:id="rId61"/>
    <p:sldId id="331" r:id="rId62"/>
    <p:sldId id="332" r:id="rId63"/>
    <p:sldId id="418" r:id="rId64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5"/>
    <p:restoredTop sz="97030"/>
  </p:normalViewPr>
  <p:slideViewPr>
    <p:cSldViewPr snapToGrid="0" snapToObjects="1">
      <p:cViewPr varScale="1">
        <p:scale>
          <a:sx n="151" d="100"/>
          <a:sy n="151" d="100"/>
        </p:scale>
        <p:origin x="2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licao%2007/notas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15E88-E157-0E4E-BC09-503ED9CE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DE 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E0D9FC-3E12-7E4E-9B23-9056ABB52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24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Igual (==): verifica se dois valores são iguais, realizando coerção de tipo, se necessário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Estritamente igual (===): verifica se dois valores são iguais, sem realizar coerção de tipo. Isto é, verifica se ambos têm o mesmo valor e o mesmo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225553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Diferente (!=): verifica se dois valores são diferentes, realizando coerção de tipo, se necessário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Estritamente diferente (!==): verifica se dois valores são diferentes, sem realizar coerção de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349180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000" dirty="0"/>
              <a:t>LIÇÃO 07 – UTILIZANDO ROTINAS EM EVENTOS COM MANIPULAÇÃO DE DOM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437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875CD-9B1B-8545-A279-DEADEF33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80427-F83F-364B-A7BC-B2D92197A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21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B9A91C-9A78-FE49-A782-A9B08E2E4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existem três operadores lógicos principais: 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&amp;&amp;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(e),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(ou) e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(não)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64359C-7EC6-6042-8368-B68FB936278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21566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&amp;&amp; (e): retorna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(VERDADE) se ambos os operandos forem VERDADEIROS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Se um dos operandos for false (FALSO), o resultado será FALSO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101564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&gt; </a:t>
            </a:r>
            <a:r>
              <a:rPr lang="pt-BR" dirty="0" err="1"/>
              <a:t>y</a:t>
            </a:r>
            <a:r>
              <a:rPr lang="pt-BR" dirty="0"/>
              <a:t> &amp;&amp; </a:t>
            </a:r>
            <a:r>
              <a:rPr lang="pt-BR" dirty="0" err="1"/>
              <a:t>x</a:t>
            </a:r>
            <a:r>
              <a:rPr lang="pt-BR" dirty="0"/>
              <a:t> &lt; 20); // </a:t>
            </a:r>
            <a:r>
              <a:rPr lang="pt-BR" dirty="0" err="1"/>
              <a:t>true</a:t>
            </a:r>
            <a:endParaRPr lang="pt-BR" dirty="0"/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598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|| (ou): retorna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 se pelo menos um dos operandos for VERDADEIRO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ambos os operandos forem false (FALSO), o resultado será </a:t>
            </a:r>
            <a:r>
              <a:rPr lang="pt-BR" sz="4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FALSO</a:t>
            </a:r>
            <a:endParaRPr lang="pt-BR" sz="40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09675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&lt; </a:t>
            </a:r>
            <a:r>
              <a:rPr lang="pt-BR" dirty="0" err="1"/>
              <a:t>y</a:t>
            </a:r>
            <a:r>
              <a:rPr lang="pt-BR" dirty="0"/>
              <a:t> || </a:t>
            </a:r>
            <a:r>
              <a:rPr lang="pt-BR" dirty="0" err="1"/>
              <a:t>y</a:t>
            </a:r>
            <a:r>
              <a:rPr lang="pt-BR" dirty="0"/>
              <a:t> &lt; 0); // false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2091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(não): inverte o valor do operando. Se o operando for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(VERDADE), o resultado será false (FALSO)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o operando for false (FALSO), o resultado será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OPERADORES LÓGICOS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32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(!(</a:t>
            </a:r>
            <a:r>
              <a:rPr lang="pt-BR" dirty="0" err="1"/>
              <a:t>x</a:t>
            </a:r>
            <a:r>
              <a:rPr lang="pt-BR" dirty="0"/>
              <a:t> &gt; </a:t>
            </a:r>
            <a:r>
              <a:rPr lang="pt-BR" dirty="0" err="1"/>
              <a:t>y</a:t>
            </a:r>
            <a:r>
              <a:rPr lang="pt-BR" dirty="0"/>
              <a:t>)); // false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53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5FEBA-8A95-DD4F-BB67-68C3F9C3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EVENTOS E FUNÇÕES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993522-F5F6-684B-8DC8-6AAA505B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173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67DAC1-951E-FF45-8C78-F5A88539E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linguagem de programação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proporciona a integração de conceitos lógicos, funções e orientações a objetivos aplicados com os elementos do HTML, assim, podemos utilizar formulário para criar eventos e funções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3F31F-8484-924D-BE20-F84241B0FB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 E FUNÇÕES</a:t>
            </a:r>
          </a:p>
        </p:txBody>
      </p:sp>
    </p:spTree>
    <p:extLst>
      <p:ext uri="{BB962C8B-B14F-4D97-AF65-F5344CB8AC3E}">
        <p14:creationId xmlns:p14="http://schemas.microsoft.com/office/powerpoint/2010/main" val="223952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617529-AEA7-C048-953E-EF9A9B86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734440" cy="3766178"/>
          </a:xfrm>
        </p:spPr>
        <p:txBody>
          <a:bodyPr>
            <a:no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utilizar um evento, deve utilizar uma função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A FUNÇÃO 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já é interpretada pelo compilador do </a:t>
            </a:r>
            <a:r>
              <a:rPr lang="pt-BR" sz="39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sz="3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)click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change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submit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load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entre outros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588B0-B0C8-164D-9C3E-10E3695F30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 E FUNÇÕES</a:t>
            </a:r>
          </a:p>
        </p:txBody>
      </p:sp>
    </p:spTree>
    <p:extLst>
      <p:ext uri="{BB962C8B-B14F-4D97-AF65-F5344CB8AC3E}">
        <p14:creationId xmlns:p14="http://schemas.microsoft.com/office/powerpoint/2010/main" val="484177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617529-AEA7-C048-953E-EF9A9B860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Podemos alterar a ação, ao clicar no botão do formulário, modificar os conteúdos de um campo de texto, enviar os dados de um formulário de contato, entre outros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588B0-B0C8-164D-9C3E-10E3695F30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EVENTOS E FUNÇÕES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816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C4293-F72D-9245-8D0A-AEADCCAE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A7EB21-FCD3-2947-A0B1-9DB24EFB5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08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9941703" cy="5986272"/>
          </a:xfrm>
        </p:spPr>
        <p:txBody>
          <a:bodyPr>
            <a:normAutofit fontScale="92500" lnSpcReduction="10000"/>
          </a:bodyPr>
          <a:lstStyle/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&lt;!DOCTYPE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b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-BR"&gt;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&lt;meta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charset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="UTF-8"&gt;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&gt;Lição 6 - Exemplo 1 de Formulário com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&lt;h1&gt;Informe a cidade que quer viajar?&lt;/h1&gt;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Destino: 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id="destino"&gt;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="Selecionar"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onclick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()"&gt; 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id="resposta"&gt;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8013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10648839" cy="5986272"/>
          </a:xfrm>
        </p:spPr>
        <p:txBody>
          <a:bodyPr>
            <a:normAutofit/>
          </a:bodyPr>
          <a:lstStyle/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&lt;script&gt;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pPr lvl="2"/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destino = 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("destino").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lvl="2"/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("resposta").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innerHTML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"Seja bem vindo a " + destino;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selecionar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("Selecionar");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selecionar.onclick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&lt;/script&gt;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2830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49F42-30A4-694B-B399-FDF3BCE4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14C60-4228-8641-9CAD-38039D4EE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94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Essa forma de manipular os objetos, por meios de modelos de documentos</a:t>
            </a:r>
          </a:p>
          <a:p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aneira de organizar os diretórios</a:t>
            </a:r>
          </a:p>
          <a:p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Padronização dos arquivos e a separação dos elementos para cada documento criado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2361368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elementos em HTML implementados terão seu próprio arquivo, a estilização terá seu próprio diretório e assim sucessivamente</a:t>
            </a:r>
          </a:p>
          <a:p>
            <a:pPr marL="1700213" indent="-457200">
              <a:buFont typeface="Wingdings" pitchFamily="2" charset="2"/>
              <a:buChar char="Ø"/>
            </a:pP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index.html</a:t>
            </a:r>
            <a:endParaRPr lang="pt-BR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estilo.css</a:t>
            </a:r>
            <a:endParaRPr lang="pt-BR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3200" dirty="0" err="1"/>
              <a:t>programa.js</a:t>
            </a:r>
            <a:endParaRPr lang="pt-BR" sz="3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246668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66A1DD-B879-D44F-9A24-FC09636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criar o vínculo entre os arquivos CSS, acrescentamos, no documento HTML, a seguinte linha de código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202EF-60F4-AA41-9B8F-7E574418A14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87514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607038" cy="3766178"/>
          </a:xfrm>
        </p:spPr>
        <p:txBody>
          <a:bodyPr>
            <a:noAutofit/>
          </a:bodyPr>
          <a:lstStyle/>
          <a:p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&lt;link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stylesheet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jornalstyle.css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lvl="1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356491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66A1DD-B879-D44F-9A24-FC09636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criar o vínculo entre os arquivos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acrescentamos, no documento HTML, a seguinte linha de código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202EF-60F4-AA41-9B8F-7E574418A14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1462681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10607038" cy="4095680"/>
          </a:xfrm>
        </p:spPr>
        <p:txBody>
          <a:bodyPr>
            <a:noAutofit/>
          </a:bodyPr>
          <a:lstStyle/>
          <a:p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  <a:endParaRPr lang="pt-BR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171926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C9F39-8E8C-9F43-93CD-76B2349D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45486-BC42-DC43-9426-7430D73EC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521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443165-94D6-FA46-9B13-ACCFAA8E6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Implementaremos um programa para revenda de veículos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Nesse sistema, devem ter, como resposta, o valor, em reais, da entrada de 30% e a opção de parcelamento em 48 meses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2B247F-E7F6-F14E-8597-EB6FBE3926F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154584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4E5EB38-19E4-FD4C-BCC0-1A46F2C44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solucionar o problema da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 de veículos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precisamos inserir os elementos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“ids”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pois, por meio deles, conseguimos manipular o tratamento de eventos DOM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12442-9415-774D-9DD5-A713ACA399F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04988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7EFB1-B67D-F644-9C38-E7E5C661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ARITIMÉTICOS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45C4BE-CBB7-2E47-B89D-3B127A0C1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67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0068D9-A97D-A247-A47D-278046D51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Uma das formas para referenciar um elemento HTML implementado no documento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Identificá-lo no próprio código HTML  declaração pelo elemento</a:t>
            </a:r>
            <a:r>
              <a:rPr lang="pt-B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id</a:t>
            </a:r>
          </a:p>
          <a:p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Utilizar o</a:t>
            </a:r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método</a:t>
            </a:r>
            <a:r>
              <a:rPr lang="pt-B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getElementById</a:t>
            </a:r>
            <a:r>
              <a:rPr lang="pt-B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“id”</a:t>
            </a:r>
            <a:r>
              <a:rPr lang="pt-B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 </a:t>
            </a:r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documento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Assim, é possível recuperar o conteúdo de um campo de formulário com a propriedade 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value</a:t>
            </a:r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modificar o texto exibido na página da internet por meio da propriedade 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textContent</a:t>
            </a:r>
            <a:endParaRPr lang="pt-BR" sz="3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0DAC3-A339-224D-81F1-8D4BDECAFEC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DICA</a:t>
            </a:r>
          </a:p>
        </p:txBody>
      </p:sp>
    </p:spTree>
    <p:extLst>
      <p:ext uri="{BB962C8B-B14F-4D97-AF65-F5344CB8AC3E}">
        <p14:creationId xmlns:p14="http://schemas.microsoft.com/office/powerpoint/2010/main" val="4156848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&lt;!DOCTYPE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 		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-BR"&gt;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		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&lt;meta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charset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="UTF-8"&gt;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&lt;meta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http-equiv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="X-UA-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Compatible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="IE=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&lt;meta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viewport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device-width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initial-scale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=1.0"&gt;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&gt;Revenda de Veículos - Classe A&lt;/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&lt;/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2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11.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10.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&lt;header&gt;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11.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&lt;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nav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12.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&lt;h1&gt;Revenda de Veículos - Classe A&lt;/h1&gt;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13. 		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nav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14. 	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&lt;/header&gt;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pt-BR" dirty="0"/>
            </a:br>
            <a:endParaRPr lang="pt-BR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03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15. 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conteudo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16.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17.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Veículo: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18.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&lt;input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id="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enVeiculo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19.	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&lt;/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21.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Preço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$: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22 		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&lt;input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id="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enPreco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23.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&lt;/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955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24. 	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&lt;input 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="Opções de valores" id="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btValores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26.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&lt;/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27.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&lt;h3 id="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rsVeiculo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"&gt;&lt;/h3&gt;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28.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&lt;h3 id="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rsEntrada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"&gt;&lt;/h3&gt;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29.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&lt;h3 id="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rsParcela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"&gt;&lt;/h3&gt;</a:t>
            </a:r>
          </a:p>
          <a:p>
            <a:pPr algn="l" rtl="0"/>
            <a:r>
              <a:rPr lang="pt-BR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30. 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39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31.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&lt;!--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Vinculação da linguagem </a:t>
            </a:r>
            <a:r>
              <a:rPr lang="pt-BR" sz="3200" b="0" i="0" dirty="0" err="1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b="0" i="0" dirty="0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os elementos ids HTML.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33.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34.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&lt;script 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revenda.js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"&gt;&lt;/script&gt;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35.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&lt;/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36.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&lt;/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 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endParaRPr lang="pt-BR" sz="44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20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000" dirty="0"/>
              <a:t>LIÇÃO 08 – ESTRUTURA CONDICIONAL EM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77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2997B-8905-BC44-A5F6-AEF6E7A7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CONDICIONAL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AA1AA6-7482-7342-8C04-DC9660C89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902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estruturas condicionais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nos permitem representar melhor as tomadas de decisões, de modo a determinar soluções de problemas complexos que afetam diretamente nossos clientes ou usuários finais</a:t>
            </a:r>
          </a:p>
          <a:p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Permite optar por uma única condição ou diversas condições, dependendo da complexidade do problema estudado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1854999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linguagem 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fornece essas estruturas para auxiliar o desenvolvedor Front-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encontrar soluções para problemas complexos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287237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/		Operador de divisão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* 		Operador de multiplicação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 		Operador de adição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 		Operador de subtração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357187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estrutura condicional na linguagem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pode ser simples ou composta</a:t>
            </a:r>
          </a:p>
          <a:p>
            <a:r>
              <a:rPr lang="pt-BR" sz="2800" dirty="0">
                <a:solidFill>
                  <a:srgbClr val="000000"/>
                </a:solidFill>
                <a:latin typeface="Calibri" panose="020F0502020204030204" pitchFamily="34" charset="0"/>
              </a:rPr>
              <a:t>É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essencial 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analisar sua montagem por meio de fluxogramas 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facilitar nosso entendimento e como é utilizado na linguagem de programação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3708780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44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criar uma estrutura condicional clássica em nosso código, utilizamos as propriedades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... 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(se... senão)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331582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pt-BR" sz="4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(condição) {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comandos Verdadeiro (V);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SIMPLES</a:t>
            </a:r>
          </a:p>
        </p:txBody>
      </p:sp>
    </p:spTree>
    <p:extLst>
      <p:ext uri="{BB962C8B-B14F-4D97-AF65-F5344CB8AC3E}">
        <p14:creationId xmlns:p14="http://schemas.microsoft.com/office/powerpoint/2010/main" val="408047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 SIMPLES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C10D496-0AB1-DD47-A436-54C5B21D093D}"/>
              </a:ext>
            </a:extLst>
          </p:cNvPr>
          <p:cNvSpPr/>
          <p:nvPr/>
        </p:nvSpPr>
        <p:spPr>
          <a:xfrm>
            <a:off x="2262538" y="2063931"/>
            <a:ext cx="2090057" cy="33789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E03BE25-BB1B-A149-BA88-3C172CEAA7DE}"/>
              </a:ext>
            </a:extLst>
          </p:cNvPr>
          <p:cNvSpPr/>
          <p:nvPr/>
        </p:nvSpPr>
        <p:spPr>
          <a:xfrm>
            <a:off x="3000591" y="3726081"/>
            <a:ext cx="2090057" cy="18358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A3D80F-626C-B848-8F50-1918BED7DD88}"/>
              </a:ext>
            </a:extLst>
          </p:cNvPr>
          <p:cNvSpPr/>
          <p:nvPr/>
        </p:nvSpPr>
        <p:spPr>
          <a:xfrm>
            <a:off x="3521646" y="4271867"/>
            <a:ext cx="2090057" cy="11541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934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pt-BR" sz="4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(condição) {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comandos verdadeiro (V);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r>
              <a:rPr lang="pt-BR" sz="48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 rtl="0"/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comandos falso (</a:t>
            </a:r>
            <a:r>
              <a:rPr lang="pt-BR" sz="48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 rtl="0"/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</a:p>
          <a:p>
            <a:pPr algn="l" rtl="0"/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COMPOSTA</a:t>
            </a:r>
          </a:p>
        </p:txBody>
      </p:sp>
    </p:spTree>
    <p:extLst>
      <p:ext uri="{BB962C8B-B14F-4D97-AF65-F5344CB8AC3E}">
        <p14:creationId xmlns:p14="http://schemas.microsoft.com/office/powerpoint/2010/main" val="3990353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 COMPOSTA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46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 1) {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comando 1;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2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(condição 2) 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comando 2;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comando 3;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MULTIPLA</a:t>
            </a:r>
          </a:p>
        </p:txBody>
      </p:sp>
    </p:spTree>
    <p:extLst>
      <p:ext uri="{BB962C8B-B14F-4D97-AF65-F5344CB8AC3E}">
        <p14:creationId xmlns:p14="http://schemas.microsoft.com/office/powerpoint/2010/main" val="1360783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A39E5-295C-354C-BADC-B18E4BAD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AFF5E9-76E7-8740-AF07-7DA9920B4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746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BB9D9D-01DE-DF4B-B12F-4099EA162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alcular a média das notas de um aluno e exibir a estrutura condicional se o aluno foi aprovado, está em exame ou reprovado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7D4FAF-B145-3B47-BC84-D3B68F0AB0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45604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++		Operador de incremento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-- 		Operador de decremento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%		Operador de módulo (calcula o resto de uma divisão)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2910844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BB9D9D-01DE-DF4B-B12F-4099EA162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hlinkClick r:id="rId2"/>
              </a:rPr>
              <a:t>https://github.com/JoaoChoma/front-end/tree/main/licao%2007/notas</a:t>
            </a:r>
            <a:endParaRPr lang="pt-BR" sz="3600" dirty="0"/>
          </a:p>
          <a:p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7D4FAF-B145-3B47-BC84-D3B68F0AB0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 - CÓDIGO</a:t>
            </a:r>
          </a:p>
        </p:txBody>
      </p:sp>
    </p:spTree>
    <p:extLst>
      <p:ext uri="{BB962C8B-B14F-4D97-AF65-F5344CB8AC3E}">
        <p14:creationId xmlns:p14="http://schemas.microsoft.com/office/powerpoint/2010/main" val="2239199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A5116-F8FF-064A-978C-03CAB45A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DE ATRIBUIÇÃO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D2997-1145-6B4D-9D26-745D4E5D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48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+=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a+b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-=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a-b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*= </a:t>
            </a:r>
            <a:r>
              <a:rPr lang="pt-BR" sz="4000" dirty="0" err="1"/>
              <a:t>b</a:t>
            </a:r>
            <a:r>
              <a:rPr lang="pt-BR" sz="4000" dirty="0"/>
              <a:t> é atribuído o valor de a*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72752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/= </a:t>
            </a:r>
            <a:r>
              <a:rPr lang="pt-BR" sz="4000" dirty="0" err="1"/>
              <a:t>b</a:t>
            </a:r>
            <a:r>
              <a:rPr lang="pt-BR" sz="4000" dirty="0"/>
              <a:t> é atribuído o valor de a/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%= </a:t>
            </a:r>
            <a:r>
              <a:rPr lang="pt-BR" sz="4000" dirty="0" err="1"/>
              <a:t>b</a:t>
            </a:r>
            <a:r>
              <a:rPr lang="pt-BR" sz="4000" dirty="0"/>
              <a:t> é atribuído o valor do resto da divisão de a por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**= </a:t>
            </a:r>
            <a:r>
              <a:rPr lang="pt-BR" sz="4000" dirty="0" err="1"/>
              <a:t>b</a:t>
            </a:r>
            <a:r>
              <a:rPr lang="pt-BR" sz="4000" dirty="0"/>
              <a:t> é atribuído o valor da exponencial de </a:t>
            </a:r>
            <a:r>
              <a:rPr lang="pt-BR" sz="4000" dirty="0" err="1"/>
              <a:t>a</a:t>
            </a:r>
            <a:r>
              <a:rPr lang="pt-BR" sz="4000" baseline="30000" dirty="0" err="1"/>
              <a:t>b</a:t>
            </a:r>
            <a:r>
              <a:rPr lang="pt-BR" sz="4000" dirty="0"/>
              <a:t> em a</a:t>
            </a:r>
          </a:p>
          <a:p>
            <a:endParaRPr lang="pt-BR" sz="4000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9965766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1871</Words>
  <Application>Microsoft Macintosh PowerPoint</Application>
  <PresentationFormat>Widescreen</PresentationFormat>
  <Paragraphs>241</Paragraphs>
  <Slides>63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8" baseType="lpstr">
      <vt:lpstr>Arial</vt:lpstr>
      <vt:lpstr>Calibri</vt:lpstr>
      <vt:lpstr>Söhne</vt:lpstr>
      <vt:lpstr>Wingdings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OPERADORES ARITIMÉTICOS</vt:lpstr>
      <vt:lpstr>Apresentação do PowerPoint</vt:lpstr>
      <vt:lpstr>Apresentação do PowerPoint</vt:lpstr>
      <vt:lpstr>OPERADOR DE ATRIBUIÇÃO</vt:lpstr>
      <vt:lpstr>Apresentação do PowerPoint</vt:lpstr>
      <vt:lpstr>Apresentação do PowerPoint</vt:lpstr>
      <vt:lpstr>OPERADORES DE COMPARAÇÃO</vt:lpstr>
      <vt:lpstr>Apresentação do PowerPoint</vt:lpstr>
      <vt:lpstr>Apresentação do PowerPoint</vt:lpstr>
      <vt:lpstr>LIÇÃO 07 – UTILIZANDO ROTINAS EM EVENTOS COM MANIPULAÇÃO DE DOM</vt:lpstr>
      <vt:lpstr>Apresentação do PowerPoint</vt:lpstr>
      <vt:lpstr>OPERADORES LÓGICOS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EVENTOS E FUNÇÕES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DOM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LIÇÃO 08 – ESTRUTURA CONDICIONAL EM JAVASCRIPT</vt:lpstr>
      <vt:lpstr>ESTRUTURA CONDICIONAL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136</cp:revision>
  <dcterms:created xsi:type="dcterms:W3CDTF">2020-01-23T19:05:58Z</dcterms:created>
  <dcterms:modified xsi:type="dcterms:W3CDTF">2023-05-07T19:20:25Z</dcterms:modified>
</cp:coreProperties>
</file>